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6" r:id="rId2"/>
    <p:sldId id="327" r:id="rId3"/>
    <p:sldId id="328" r:id="rId4"/>
    <p:sldId id="400" r:id="rId5"/>
    <p:sldId id="678" r:id="rId6"/>
    <p:sldId id="703" r:id="rId7"/>
    <p:sldId id="704" r:id="rId8"/>
    <p:sldId id="705" r:id="rId9"/>
    <p:sldId id="706" r:id="rId10"/>
    <p:sldId id="707" r:id="rId11"/>
    <p:sldId id="708" r:id="rId12"/>
    <p:sldId id="709" r:id="rId13"/>
    <p:sldId id="710" r:id="rId14"/>
    <p:sldId id="711" r:id="rId15"/>
    <p:sldId id="712" r:id="rId16"/>
    <p:sldId id="713" r:id="rId17"/>
    <p:sldId id="714" r:id="rId18"/>
    <p:sldId id="715" r:id="rId19"/>
    <p:sldId id="716" r:id="rId20"/>
    <p:sldId id="717" r:id="rId21"/>
    <p:sldId id="718" r:id="rId22"/>
    <p:sldId id="719" r:id="rId23"/>
    <p:sldId id="720" r:id="rId24"/>
    <p:sldId id="721" r:id="rId25"/>
    <p:sldId id="722" r:id="rId26"/>
    <p:sldId id="723" r:id="rId27"/>
    <p:sldId id="724" r:id="rId28"/>
    <p:sldId id="725" r:id="rId29"/>
    <p:sldId id="726" r:id="rId30"/>
    <p:sldId id="727" r:id="rId31"/>
    <p:sldId id="728" r:id="rId32"/>
    <p:sldId id="729" r:id="rId33"/>
    <p:sldId id="558" r:id="rId34"/>
    <p:sldId id="298" r:id="rId35"/>
    <p:sldId id="560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22" autoAdjust="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2E44AF1B-0668-4D5E-80B2-5D645A321A45}"/>
    <pc:docChg chg="addSld delSld modSld">
      <pc:chgData name="Wittman, Barry" userId="bff186cd-6ce8-41ba-8e8c-e85cdef216de" providerId="ADAL" clId="{2E44AF1B-0668-4D5E-80B2-5D645A321A45}" dt="2025-10-20T13:42:42.238" v="391" actId="20577"/>
      <pc:docMkLst>
        <pc:docMk/>
      </pc:docMkLst>
      <pc:sldChg chg="modSp">
        <pc:chgData name="Wittman, Barry" userId="bff186cd-6ce8-41ba-8e8c-e85cdef216de" providerId="ADAL" clId="{2E44AF1B-0668-4D5E-80B2-5D645A321A45}" dt="2025-10-20T13:22:04.319" v="69" actId="20577"/>
        <pc:sldMkLst>
          <pc:docMk/>
          <pc:sldMk cId="0" sldId="256"/>
        </pc:sldMkLst>
        <pc:spChg chg="mod">
          <ac:chgData name="Wittman, Barry" userId="bff186cd-6ce8-41ba-8e8c-e85cdef216de" providerId="ADAL" clId="{2E44AF1B-0668-4D5E-80B2-5D645A321A45}" dt="2025-10-20T13:22:04.319" v="69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E44AF1B-0668-4D5E-80B2-5D645A321A45}" dt="2025-10-20T13:41:15.465" v="371" actId="20577"/>
        <pc:sldMkLst>
          <pc:docMk/>
          <pc:sldMk cId="0" sldId="298"/>
        </pc:sldMkLst>
        <pc:spChg chg="mod">
          <ac:chgData name="Wittman, Barry" userId="bff186cd-6ce8-41ba-8e8c-e85cdef216de" providerId="ADAL" clId="{2E44AF1B-0668-4D5E-80B2-5D645A321A45}" dt="2025-10-20T13:41:15.465" v="371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E44AF1B-0668-4D5E-80B2-5D645A321A45}" dt="2025-10-20T13:42:42.238" v="391" actId="20577"/>
        <pc:sldMkLst>
          <pc:docMk/>
          <pc:sldMk cId="0" sldId="327"/>
        </pc:sldMkLst>
        <pc:spChg chg="mod">
          <ac:chgData name="Wittman, Barry" userId="bff186cd-6ce8-41ba-8e8c-e85cdef216de" providerId="ADAL" clId="{2E44AF1B-0668-4D5E-80B2-5D645A321A45}" dt="2025-10-20T13:42:42.238" v="391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2E44AF1B-0668-4D5E-80B2-5D645A321A45}" dt="2025-10-20T13:38:32.129" v="243" actId="20577"/>
        <pc:sldMkLst>
          <pc:docMk/>
          <pc:sldMk cId="3601363941" sldId="400"/>
        </pc:sldMkLst>
        <pc:spChg chg="mod">
          <ac:chgData name="Wittman, Barry" userId="bff186cd-6ce8-41ba-8e8c-e85cdef216de" providerId="ADAL" clId="{2E44AF1B-0668-4D5E-80B2-5D645A321A45}" dt="2025-10-20T13:38:32.129" v="243" actId="20577"/>
          <ac:spMkLst>
            <pc:docMk/>
            <pc:sldMk cId="3601363941" sldId="400"/>
            <ac:spMk id="2" creationId="{00000000-0000-0000-0000-000000000000}"/>
          </ac:spMkLst>
        </pc:spChg>
      </pc:sldChg>
      <pc:sldChg chg="modSp modAnim">
        <pc:chgData name="Wittman, Barry" userId="bff186cd-6ce8-41ba-8e8c-e85cdef216de" providerId="ADAL" clId="{2E44AF1B-0668-4D5E-80B2-5D645A321A45}" dt="2025-10-20T13:41:44.186" v="381"/>
        <pc:sldMkLst>
          <pc:docMk/>
          <pc:sldMk cId="3726592535" sldId="560"/>
        </pc:sldMkLst>
        <pc:spChg chg="mod">
          <ac:chgData name="Wittman, Barry" userId="bff186cd-6ce8-41ba-8e8c-e85cdef216de" providerId="ADAL" clId="{2E44AF1B-0668-4D5E-80B2-5D645A321A45}" dt="2025-10-20T13:41:36.729" v="379" actId="20577"/>
          <ac:spMkLst>
            <pc:docMk/>
            <pc:sldMk cId="3726592535" sldId="560"/>
            <ac:spMk id="5" creationId="{00000000-0000-0000-0000-000000000000}"/>
          </ac:spMkLst>
        </pc:spChg>
      </pc:sldChg>
      <pc:sldChg chg="del">
        <pc:chgData name="Wittman, Barry" userId="bff186cd-6ce8-41ba-8e8c-e85cdef216de" providerId="ADAL" clId="{2E44AF1B-0668-4D5E-80B2-5D645A321A45}" dt="2025-10-20T13:20:34.368" v="37" actId="2696"/>
        <pc:sldMkLst>
          <pc:docMk/>
          <pc:sldMk cId="877869652" sldId="631"/>
        </pc:sldMkLst>
      </pc:sldChg>
      <pc:sldChg chg="del">
        <pc:chgData name="Wittman, Barry" userId="bff186cd-6ce8-41ba-8e8c-e85cdef216de" providerId="ADAL" clId="{2E44AF1B-0668-4D5E-80B2-5D645A321A45}" dt="2025-10-20T13:20:34.383" v="38" actId="2696"/>
        <pc:sldMkLst>
          <pc:docMk/>
          <pc:sldMk cId="3895179911" sldId="632"/>
        </pc:sldMkLst>
      </pc:sldChg>
      <pc:sldChg chg="del">
        <pc:chgData name="Wittman, Barry" userId="bff186cd-6ce8-41ba-8e8c-e85cdef216de" providerId="ADAL" clId="{2E44AF1B-0668-4D5E-80B2-5D645A321A45}" dt="2025-10-20T13:20:34.392" v="39" actId="2696"/>
        <pc:sldMkLst>
          <pc:docMk/>
          <pc:sldMk cId="782489490" sldId="633"/>
        </pc:sldMkLst>
      </pc:sldChg>
      <pc:sldChg chg="del">
        <pc:chgData name="Wittman, Barry" userId="bff186cd-6ce8-41ba-8e8c-e85cdef216de" providerId="ADAL" clId="{2E44AF1B-0668-4D5E-80B2-5D645A321A45}" dt="2025-10-20T13:20:34.424" v="40" actId="2696"/>
        <pc:sldMkLst>
          <pc:docMk/>
          <pc:sldMk cId="2160113490" sldId="634"/>
        </pc:sldMkLst>
      </pc:sldChg>
      <pc:sldChg chg="del">
        <pc:chgData name="Wittman, Barry" userId="bff186cd-6ce8-41ba-8e8c-e85cdef216de" providerId="ADAL" clId="{2E44AF1B-0668-4D5E-80B2-5D645A321A45}" dt="2025-10-20T13:20:34.440" v="41" actId="2696"/>
        <pc:sldMkLst>
          <pc:docMk/>
          <pc:sldMk cId="547366893" sldId="635"/>
        </pc:sldMkLst>
      </pc:sldChg>
      <pc:sldChg chg="del">
        <pc:chgData name="Wittman, Barry" userId="bff186cd-6ce8-41ba-8e8c-e85cdef216de" providerId="ADAL" clId="{2E44AF1B-0668-4D5E-80B2-5D645A321A45}" dt="2025-10-20T13:20:34.456" v="42" actId="2696"/>
        <pc:sldMkLst>
          <pc:docMk/>
          <pc:sldMk cId="1154387687" sldId="636"/>
        </pc:sldMkLst>
      </pc:sldChg>
      <pc:sldChg chg="del">
        <pc:chgData name="Wittman, Barry" userId="bff186cd-6ce8-41ba-8e8c-e85cdef216de" providerId="ADAL" clId="{2E44AF1B-0668-4D5E-80B2-5D645A321A45}" dt="2025-10-20T13:20:34.518" v="44" actId="2696"/>
        <pc:sldMkLst>
          <pc:docMk/>
          <pc:sldMk cId="3789635398" sldId="637"/>
        </pc:sldMkLst>
      </pc:sldChg>
      <pc:sldChg chg="del">
        <pc:chgData name="Wittman, Barry" userId="bff186cd-6ce8-41ba-8e8c-e85cdef216de" providerId="ADAL" clId="{2E44AF1B-0668-4D5E-80B2-5D645A321A45}" dt="2025-10-20T13:20:34.549" v="45" actId="2696"/>
        <pc:sldMkLst>
          <pc:docMk/>
          <pc:sldMk cId="2641202330" sldId="638"/>
        </pc:sldMkLst>
      </pc:sldChg>
      <pc:sldChg chg="del">
        <pc:chgData name="Wittman, Barry" userId="bff186cd-6ce8-41ba-8e8c-e85cdef216de" providerId="ADAL" clId="{2E44AF1B-0668-4D5E-80B2-5D645A321A45}" dt="2025-10-20T13:20:34.565" v="46" actId="2696"/>
        <pc:sldMkLst>
          <pc:docMk/>
          <pc:sldMk cId="3717501621" sldId="639"/>
        </pc:sldMkLst>
      </pc:sldChg>
      <pc:sldChg chg="del">
        <pc:chgData name="Wittman, Barry" userId="bff186cd-6ce8-41ba-8e8c-e85cdef216de" providerId="ADAL" clId="{2E44AF1B-0668-4D5E-80B2-5D645A321A45}" dt="2025-10-20T13:20:34.581" v="47" actId="2696"/>
        <pc:sldMkLst>
          <pc:docMk/>
          <pc:sldMk cId="3530605421" sldId="640"/>
        </pc:sldMkLst>
      </pc:sldChg>
      <pc:sldChg chg="del">
        <pc:chgData name="Wittman, Barry" userId="bff186cd-6ce8-41ba-8e8c-e85cdef216de" providerId="ADAL" clId="{2E44AF1B-0668-4D5E-80B2-5D645A321A45}" dt="2025-10-20T13:20:34.503" v="43" actId="2696"/>
        <pc:sldMkLst>
          <pc:docMk/>
          <pc:sldMk cId="3651669321" sldId="658"/>
        </pc:sldMkLst>
      </pc:sldChg>
      <pc:sldChg chg="del">
        <pc:chgData name="Wittman, Barry" userId="bff186cd-6ce8-41ba-8e8c-e85cdef216de" providerId="ADAL" clId="{2E44AF1B-0668-4D5E-80B2-5D645A321A45}" dt="2025-10-20T13:20:34.596" v="48" actId="2696"/>
        <pc:sldMkLst>
          <pc:docMk/>
          <pc:sldMk cId="2336544949" sldId="659"/>
        </pc:sldMkLst>
      </pc:sldChg>
      <pc:sldChg chg="del">
        <pc:chgData name="Wittman, Barry" userId="bff186cd-6ce8-41ba-8e8c-e85cdef216de" providerId="ADAL" clId="{2E44AF1B-0668-4D5E-80B2-5D645A321A45}" dt="2025-10-20T13:20:34.628" v="49" actId="2696"/>
        <pc:sldMkLst>
          <pc:docMk/>
          <pc:sldMk cId="2992288123" sldId="660"/>
        </pc:sldMkLst>
      </pc:sldChg>
      <pc:sldChg chg="del">
        <pc:chgData name="Wittman, Barry" userId="bff186cd-6ce8-41ba-8e8c-e85cdef216de" providerId="ADAL" clId="{2E44AF1B-0668-4D5E-80B2-5D645A321A45}" dt="2025-10-20T13:20:34.659" v="50" actId="2696"/>
        <pc:sldMkLst>
          <pc:docMk/>
          <pc:sldMk cId="2142514469" sldId="661"/>
        </pc:sldMkLst>
      </pc:sldChg>
      <pc:sldChg chg="del">
        <pc:chgData name="Wittman, Barry" userId="bff186cd-6ce8-41ba-8e8c-e85cdef216de" providerId="ADAL" clId="{2E44AF1B-0668-4D5E-80B2-5D645A321A45}" dt="2025-10-20T13:20:34.690" v="51" actId="2696"/>
        <pc:sldMkLst>
          <pc:docMk/>
          <pc:sldMk cId="1649302121" sldId="662"/>
        </pc:sldMkLst>
      </pc:sldChg>
      <pc:sldChg chg="del">
        <pc:chgData name="Wittman, Barry" userId="bff186cd-6ce8-41ba-8e8c-e85cdef216de" providerId="ADAL" clId="{2E44AF1B-0668-4D5E-80B2-5D645A321A45}" dt="2025-10-20T13:20:34.721" v="52" actId="2696"/>
        <pc:sldMkLst>
          <pc:docMk/>
          <pc:sldMk cId="3581573814" sldId="663"/>
        </pc:sldMkLst>
      </pc:sldChg>
      <pc:sldChg chg="del">
        <pc:chgData name="Wittman, Barry" userId="bff186cd-6ce8-41ba-8e8c-e85cdef216de" providerId="ADAL" clId="{2E44AF1B-0668-4D5E-80B2-5D645A321A45}" dt="2025-10-20T13:20:34.752" v="53" actId="2696"/>
        <pc:sldMkLst>
          <pc:docMk/>
          <pc:sldMk cId="4097750448" sldId="664"/>
        </pc:sldMkLst>
      </pc:sldChg>
      <pc:sldChg chg="del">
        <pc:chgData name="Wittman, Barry" userId="bff186cd-6ce8-41ba-8e8c-e85cdef216de" providerId="ADAL" clId="{2E44AF1B-0668-4D5E-80B2-5D645A321A45}" dt="2025-10-20T13:20:34.799" v="55" actId="2696"/>
        <pc:sldMkLst>
          <pc:docMk/>
          <pc:sldMk cId="4001725805" sldId="665"/>
        </pc:sldMkLst>
      </pc:sldChg>
      <pc:sldChg chg="del">
        <pc:chgData name="Wittman, Barry" userId="bff186cd-6ce8-41ba-8e8c-e85cdef216de" providerId="ADAL" clId="{2E44AF1B-0668-4D5E-80B2-5D645A321A45}" dt="2025-10-20T13:20:34.846" v="56" actId="2696"/>
        <pc:sldMkLst>
          <pc:docMk/>
          <pc:sldMk cId="3569700945" sldId="666"/>
        </pc:sldMkLst>
      </pc:sldChg>
      <pc:sldChg chg="del">
        <pc:chgData name="Wittman, Barry" userId="bff186cd-6ce8-41ba-8e8c-e85cdef216de" providerId="ADAL" clId="{2E44AF1B-0668-4D5E-80B2-5D645A321A45}" dt="2025-10-20T13:20:34.893" v="57" actId="2696"/>
        <pc:sldMkLst>
          <pc:docMk/>
          <pc:sldMk cId="1701268331" sldId="667"/>
        </pc:sldMkLst>
      </pc:sldChg>
      <pc:sldChg chg="del">
        <pc:chgData name="Wittman, Barry" userId="bff186cd-6ce8-41ba-8e8c-e85cdef216de" providerId="ADAL" clId="{2E44AF1B-0668-4D5E-80B2-5D645A321A45}" dt="2025-10-20T13:20:34.909" v="58" actId="2696"/>
        <pc:sldMkLst>
          <pc:docMk/>
          <pc:sldMk cId="4056712404" sldId="668"/>
        </pc:sldMkLst>
      </pc:sldChg>
      <pc:sldChg chg="del">
        <pc:chgData name="Wittman, Barry" userId="bff186cd-6ce8-41ba-8e8c-e85cdef216de" providerId="ADAL" clId="{2E44AF1B-0668-4D5E-80B2-5D645A321A45}" dt="2025-10-20T13:20:34.768" v="54" actId="2696"/>
        <pc:sldMkLst>
          <pc:docMk/>
          <pc:sldMk cId="1033503954" sldId="673"/>
        </pc:sldMkLst>
      </pc:sldChg>
      <pc:sldChg chg="del">
        <pc:chgData name="Wittman, Barry" userId="bff186cd-6ce8-41ba-8e8c-e85cdef216de" providerId="ADAL" clId="{2E44AF1B-0668-4D5E-80B2-5D645A321A45}" dt="2025-10-20T13:20:34.940" v="59" actId="2696"/>
        <pc:sldMkLst>
          <pc:docMk/>
          <pc:sldMk cId="2876379948" sldId="674"/>
        </pc:sldMkLst>
      </pc:sldChg>
      <pc:sldChg chg="modSp">
        <pc:chgData name="Wittman, Barry" userId="bff186cd-6ce8-41ba-8e8c-e85cdef216de" providerId="ADAL" clId="{2E44AF1B-0668-4D5E-80B2-5D645A321A45}" dt="2025-10-20T13:19:40.265" v="35" actId="20577"/>
        <pc:sldMkLst>
          <pc:docMk/>
          <pc:sldMk cId="2315996717" sldId="678"/>
        </pc:sldMkLst>
        <pc:spChg chg="mod">
          <ac:chgData name="Wittman, Barry" userId="bff186cd-6ce8-41ba-8e8c-e85cdef216de" providerId="ADAL" clId="{2E44AF1B-0668-4D5E-80B2-5D645A321A45}" dt="2025-10-20T13:19:40.265" v="35" actId="20577"/>
          <ac:spMkLst>
            <pc:docMk/>
            <pc:sldMk cId="2315996717" sldId="678"/>
            <ac:spMk id="2" creationId="{6F728448-3949-4EE1-A26E-A89E482BE03E}"/>
          </ac:spMkLst>
        </pc:spChg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478034150" sldId="703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234326918" sldId="704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1384097517" sldId="705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1682980495" sldId="706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2877180655" sldId="707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1807059543" sldId="708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2350685016" sldId="709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2893892687" sldId="710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1299446290" sldId="711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1652609219" sldId="712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4282219145" sldId="713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904157522" sldId="714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1294242829" sldId="715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614747486" sldId="716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2295978058" sldId="717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3820582053" sldId="718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2029945415" sldId="719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1681937441" sldId="720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533258976" sldId="721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126542215" sldId="722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2498782140" sldId="723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945841098" sldId="724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339095533" sldId="725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683923104" sldId="726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3736770301" sldId="727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552040103" sldId="728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3161697841" sldId="729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2737093092" sldId="730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1009225752" sldId="731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3808714163" sldId="732"/>
        </pc:sldMkLst>
      </pc:sldChg>
      <pc:sldChg chg="add">
        <pc:chgData name="Wittman, Barry" userId="bff186cd-6ce8-41ba-8e8c-e85cdef216de" providerId="ADAL" clId="{2E44AF1B-0668-4D5E-80B2-5D645A321A45}" dt="2025-10-20T13:20:16.277" v="36"/>
        <pc:sldMkLst>
          <pc:docMk/>
          <pc:sldMk cId="3508620995" sldId="73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10 -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denial</a:t>
            </a:r>
            <a:r>
              <a:rPr lang="en-US" baseline="0" dirty="0"/>
              <a:t> of service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5082809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Echo-</a:t>
            </a:r>
            <a:r>
              <a:rPr lang="en-US" dirty="0" err="1"/>
              <a:t>chargen</a:t>
            </a:r>
            <a:endParaRPr lang="en-US" dirty="0"/>
          </a:p>
          <a:p>
            <a:pPr lvl="1"/>
            <a:r>
              <a:rPr lang="en-US" dirty="0" err="1"/>
              <a:t>Chargen</a:t>
            </a:r>
            <a:r>
              <a:rPr lang="en-US" dirty="0"/>
              <a:t> sets up a stream of packets for testing</a:t>
            </a:r>
          </a:p>
          <a:p>
            <a:pPr lvl="1"/>
            <a:r>
              <a:rPr lang="en-US" dirty="0"/>
              <a:t>Echo packets are supposed to be sent back to the sender</a:t>
            </a:r>
          </a:p>
          <a:p>
            <a:pPr lvl="1"/>
            <a:r>
              <a:rPr lang="en-US" dirty="0"/>
              <a:t>If you can trick a server into sending echo packets to itself, it will respond to its own packets forever</a:t>
            </a:r>
          </a:p>
          <a:p>
            <a:r>
              <a:rPr lang="en-US" dirty="0"/>
              <a:t>Ping of death</a:t>
            </a:r>
          </a:p>
          <a:p>
            <a:pPr lvl="1"/>
            <a:r>
              <a:rPr lang="en-US" dirty="0"/>
              <a:t>A ping packet requests a reply</a:t>
            </a:r>
          </a:p>
          <a:p>
            <a:pPr lvl="1"/>
            <a:r>
              <a:rPr lang="en-US" dirty="0"/>
              <a:t>If you can send more pings than a server can handle, it goes down</a:t>
            </a:r>
          </a:p>
          <a:p>
            <a:pPr lvl="1"/>
            <a:r>
              <a:rPr lang="en-US" dirty="0"/>
              <a:t>Only works if the attacker has more bandwidth than the victim (</a:t>
            </a:r>
            <a:r>
              <a:rPr lang="en-US" dirty="0" err="1"/>
              <a:t>DDoS</a:t>
            </a:r>
            <a:r>
              <a:rPr lang="en-US" dirty="0"/>
              <a:t> helps)</a:t>
            </a:r>
          </a:p>
          <a:p>
            <a:r>
              <a:rPr lang="en-US" dirty="0"/>
              <a:t>Smurf</a:t>
            </a:r>
          </a:p>
          <a:p>
            <a:pPr lvl="1"/>
            <a:r>
              <a:rPr lang="en-US" dirty="0"/>
              <a:t>A ping packet is broadcast to everyone, with the victim spoofed as the originator</a:t>
            </a:r>
          </a:p>
          <a:p>
            <a:pPr lvl="1"/>
            <a:r>
              <a:rPr lang="en-US" dirty="0"/>
              <a:t>All the hosts try to ping the victim</a:t>
            </a:r>
          </a:p>
          <a:p>
            <a:pPr lvl="1"/>
            <a:r>
              <a:rPr lang="en-US" dirty="0"/>
              <a:t>The real attacker is hidden</a:t>
            </a:r>
          </a:p>
          <a:p>
            <a:r>
              <a:rPr lang="en-US" dirty="0"/>
              <a:t>Teardrop</a:t>
            </a:r>
          </a:p>
          <a:p>
            <a:pPr lvl="1"/>
            <a:r>
              <a:rPr lang="en-US" dirty="0"/>
              <a:t>A teardrop attack uses badly formed IP datagrams</a:t>
            </a:r>
          </a:p>
          <a:p>
            <a:pPr lvl="1"/>
            <a:r>
              <a:rPr lang="en-US" dirty="0"/>
              <a:t>They claim to correspond to overlapping sequences of bytes in a packet</a:t>
            </a:r>
          </a:p>
          <a:p>
            <a:pPr lvl="1"/>
            <a:r>
              <a:rPr lang="en-US" dirty="0"/>
              <a:t>There's no way to put them back together and the system can crash</a:t>
            </a:r>
          </a:p>
        </p:txBody>
      </p:sp>
    </p:spTree>
    <p:extLst>
      <p:ext uri="{BB962C8B-B14F-4D97-AF65-F5344CB8AC3E}">
        <p14:creationId xmlns:p14="http://schemas.microsoft.com/office/powerpoint/2010/main" val="287718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denial of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5486400" cy="462560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Distributed denial of service</a:t>
            </a:r>
            <a:r>
              <a:rPr lang="en-US" dirty="0"/>
              <a:t> (</a:t>
            </a:r>
            <a:r>
              <a:rPr lang="en-US" dirty="0" err="1"/>
              <a:t>DDoS</a:t>
            </a:r>
            <a:r>
              <a:rPr lang="en-US" dirty="0"/>
              <a:t>) attacks use many machines to perform a </a:t>
            </a:r>
            <a:r>
              <a:rPr lang="en-US" dirty="0" err="1"/>
              <a:t>DoS</a:t>
            </a:r>
            <a:r>
              <a:rPr lang="en-US" dirty="0"/>
              <a:t> attack</a:t>
            </a:r>
          </a:p>
          <a:p>
            <a:r>
              <a:rPr lang="en-US" dirty="0"/>
              <a:t>Usually, many targets have been compromised with a Trojan horse making them </a:t>
            </a:r>
            <a:r>
              <a:rPr lang="en-US" b="1" dirty="0"/>
              <a:t>zombies</a:t>
            </a:r>
            <a:r>
              <a:rPr lang="en-US" dirty="0"/>
              <a:t> or </a:t>
            </a:r>
            <a:r>
              <a:rPr lang="en-US" b="1" dirty="0"/>
              <a:t>bots</a:t>
            </a:r>
          </a:p>
          <a:p>
            <a:r>
              <a:rPr lang="en-US" dirty="0"/>
              <a:t>These zombie machines are controlled by the attacker, performing flooding or other attacks on a victim</a:t>
            </a:r>
          </a:p>
          <a:p>
            <a:pPr lvl="1"/>
            <a:r>
              <a:rPr lang="en-US" dirty="0"/>
              <a:t>A network of zombies is called a </a:t>
            </a:r>
            <a:r>
              <a:rPr lang="en-US" b="1" dirty="0"/>
              <a:t>botnet</a:t>
            </a:r>
          </a:p>
          <a:p>
            <a:r>
              <a:rPr lang="en-US" dirty="0"/>
              <a:t>The attacker is hard to trace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97"/>
          <a:stretch/>
        </p:blipFill>
        <p:spPr bwMode="auto">
          <a:xfrm>
            <a:off x="6096000" y="2298541"/>
            <a:ext cx="5823408" cy="3797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70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Stopping </a:t>
            </a:r>
            <a:r>
              <a:rPr lang="en-US" dirty="0" err="1"/>
              <a:t>DDoS</a:t>
            </a:r>
            <a:r>
              <a:rPr lang="en-US" dirty="0"/>
              <a:t>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best defense is prevention</a:t>
            </a:r>
          </a:p>
          <a:p>
            <a:pPr lvl="1"/>
            <a:r>
              <a:rPr lang="en-US" dirty="0" err="1"/>
              <a:t>DDoS</a:t>
            </a:r>
            <a:r>
              <a:rPr lang="en-US" dirty="0"/>
              <a:t> attacks are usually mounted by bots that were compromised by known vulnerabilities</a:t>
            </a:r>
          </a:p>
          <a:p>
            <a:pPr lvl="1"/>
            <a:r>
              <a:rPr lang="en-US" dirty="0"/>
              <a:t>Patch your stuff!</a:t>
            </a:r>
          </a:p>
          <a:p>
            <a:r>
              <a:rPr lang="en-US" dirty="0"/>
              <a:t>Defense against </a:t>
            </a:r>
            <a:r>
              <a:rPr lang="en-US" dirty="0" err="1"/>
              <a:t>DoS</a:t>
            </a:r>
            <a:r>
              <a:rPr lang="en-US" dirty="0"/>
              <a:t> attacks:</a:t>
            </a:r>
          </a:p>
          <a:p>
            <a:pPr lvl="1"/>
            <a:r>
              <a:rPr lang="en-US" dirty="0"/>
              <a:t>Tuning: adjusting the number of active servers</a:t>
            </a:r>
          </a:p>
          <a:p>
            <a:pPr lvl="1"/>
            <a:r>
              <a:rPr lang="en-US" dirty="0"/>
              <a:t>Load balancing: redirecting traffic to servers that aren't getting used</a:t>
            </a:r>
          </a:p>
          <a:p>
            <a:pPr lvl="1"/>
            <a:r>
              <a:rPr lang="en-US" dirty="0"/>
              <a:t>Shunning: reducing service given to certain IP addresses</a:t>
            </a:r>
          </a:p>
          <a:p>
            <a:pPr lvl="1"/>
            <a:r>
              <a:rPr lang="en-US" dirty="0"/>
              <a:t>Blacklisting: ignoring traffic from known bad IP addresses</a:t>
            </a:r>
          </a:p>
        </p:txBody>
      </p:sp>
    </p:spTree>
    <p:extLst>
      <p:ext uri="{BB962C8B-B14F-4D97-AF65-F5344CB8AC3E}">
        <p14:creationId xmlns:p14="http://schemas.microsoft.com/office/powerpoint/2010/main" val="235068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DNS</a:t>
            </a:r>
            <a:r>
              <a:rPr lang="en-US" baseline="0" dirty="0"/>
              <a:t>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Domain Name System (DNS) uses Domain Name Servers (also DNS) to convert user readable URLs like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google.com</a:t>
            </a:r>
            <a:r>
              <a:rPr lang="en-US" dirty="0"/>
              <a:t> to IP addresses</a:t>
            </a:r>
          </a:p>
          <a:p>
            <a:r>
              <a:rPr lang="en-US" dirty="0"/>
              <a:t>Taking control of a server means that you get to say where google.com is</a:t>
            </a:r>
          </a:p>
          <a:p>
            <a:pPr lvl="1"/>
            <a:r>
              <a:rPr lang="en-US" dirty="0"/>
              <a:t>Called </a:t>
            </a:r>
            <a:r>
              <a:rPr lang="en-US" b="1" dirty="0"/>
              <a:t>DNS spoofing</a:t>
            </a:r>
          </a:p>
          <a:p>
            <a:r>
              <a:rPr lang="en-US" dirty="0"/>
              <a:t>For efficiency, servers cache results from other servers if they didn't know the IP</a:t>
            </a:r>
          </a:p>
          <a:p>
            <a:pPr lvl="1"/>
            <a:r>
              <a:rPr lang="en-US" b="1" dirty="0"/>
              <a:t>DNS cache poisoning</a:t>
            </a:r>
            <a:r>
              <a:rPr lang="en-US" dirty="0"/>
              <a:t> is when an attacker gives a good server a bad IP address</a:t>
            </a:r>
          </a:p>
        </p:txBody>
      </p:sp>
    </p:spTree>
    <p:extLst>
      <p:ext uri="{BB962C8B-B14F-4D97-AF65-F5344CB8AC3E}">
        <p14:creationId xmlns:p14="http://schemas.microsoft.com/office/powerpoint/2010/main" val="289389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vulnerabilities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447802"/>
          <a:ext cx="12192000" cy="541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2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3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2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43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109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Vulnerability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Vulnerability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7728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/>
                        <a:t>Precursors to attack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Port</a:t>
                      </a:r>
                      <a:r>
                        <a:rPr lang="en-US" sz="1600" baseline="0" dirty="0"/>
                        <a:t> scan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Social engineering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Reconnaissance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OS and application fingerprinting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Confidentiality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Protocol flaw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Eavesdropping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Passive wiretap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/>
                        <a:t>Misdelivery</a:t>
                      </a:r>
                      <a:endParaRPr lang="en-US" sz="1600" dirty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Exposure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Traffic flow analysis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3646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/>
                        <a:t>Authentication failures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Impersonation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Guessing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Eavesdropping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Spoofing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Session</a:t>
                      </a:r>
                      <a:r>
                        <a:rPr lang="en-US" sz="1600" baseline="0" dirty="0"/>
                        <a:t> hijacking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Man in the middle attack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Integrity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Protocol flaw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Active wiretap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Impersonation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Falsification</a:t>
                      </a:r>
                      <a:endParaRPr lang="en-US" sz="1600" baseline="0" dirty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Noise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Web site defacement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DNS attack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67728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/>
                        <a:t>Programming flaws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Buffer overflow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Addressing errors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Server-side include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Malicious</a:t>
                      </a:r>
                      <a:r>
                        <a:rPr lang="en-US" sz="1600" baseline="0" dirty="0"/>
                        <a:t> Java or ActiveX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/>
                        <a:t>Worms, viruses, Trojan horses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Availability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Protocol flaw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Transmission failure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Flooding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DNS attack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dirty="0"/>
                        <a:t>Traffic</a:t>
                      </a:r>
                      <a:r>
                        <a:rPr lang="en-US" sz="1600" baseline="0" dirty="0"/>
                        <a:t> redirection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 err="1"/>
                        <a:t>DDoS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446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sz="4500" dirty="0"/>
              <a:t>Network Security Controls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092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Good network architecture can make security better</a:t>
            </a:r>
          </a:p>
          <a:p>
            <a:r>
              <a:rPr lang="en-US" dirty="0"/>
              <a:t>Segmentation means separating the network into different parts</a:t>
            </a:r>
          </a:p>
          <a:p>
            <a:pPr lvl="1"/>
            <a:r>
              <a:rPr lang="en-US" dirty="0"/>
              <a:t>Web server</a:t>
            </a:r>
          </a:p>
          <a:p>
            <a:pPr lvl="1"/>
            <a:r>
              <a:rPr lang="en-US" dirty="0"/>
              <a:t>Database server</a:t>
            </a:r>
          </a:p>
          <a:p>
            <a:pPr lvl="1"/>
            <a:r>
              <a:rPr lang="en-US" dirty="0"/>
              <a:t>Application servers</a:t>
            </a:r>
          </a:p>
          <a:p>
            <a:r>
              <a:rPr lang="en-US" dirty="0"/>
              <a:t>Redundancy is important</a:t>
            </a:r>
          </a:p>
          <a:p>
            <a:pPr lvl="1"/>
            <a:r>
              <a:rPr lang="en-US" dirty="0"/>
              <a:t>Multiple servers that check if each other have gone down</a:t>
            </a:r>
          </a:p>
          <a:p>
            <a:r>
              <a:rPr lang="en-US" dirty="0"/>
              <a:t>Avoid single points of failure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1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781800" cy="46256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Encryption is important for network security</a:t>
            </a:r>
          </a:p>
          <a:p>
            <a:r>
              <a:rPr lang="en-US" b="1" dirty="0"/>
              <a:t>Link encryption</a:t>
            </a:r>
            <a:r>
              <a:rPr lang="en-US" dirty="0"/>
              <a:t> encrypts data just before going through the physical communication layer</a:t>
            </a:r>
          </a:p>
          <a:p>
            <a:pPr lvl="1"/>
            <a:r>
              <a:rPr lang="en-US" dirty="0"/>
              <a:t>Each link between two hosts could have different encryption</a:t>
            </a:r>
          </a:p>
          <a:p>
            <a:pPr lvl="1"/>
            <a:r>
              <a:rPr lang="en-US" dirty="0"/>
              <a:t>Message are in plaintext within each host</a:t>
            </a:r>
          </a:p>
          <a:p>
            <a:pPr lvl="1"/>
            <a:r>
              <a:rPr lang="en-US" dirty="0"/>
              <a:t>Link encryption is fast and transparent</a:t>
            </a:r>
          </a:p>
          <a:p>
            <a:r>
              <a:rPr lang="en-US" b="1" dirty="0"/>
              <a:t>End-to-end encryption</a:t>
            </a:r>
            <a:r>
              <a:rPr lang="en-US" dirty="0"/>
              <a:t> provides security from one end of the transmission to the other</a:t>
            </a:r>
          </a:p>
          <a:p>
            <a:pPr lvl="1"/>
            <a:r>
              <a:rPr lang="en-US" dirty="0"/>
              <a:t>Slower</a:t>
            </a:r>
          </a:p>
          <a:p>
            <a:pPr lvl="1"/>
            <a:r>
              <a:rPr lang="en-US" dirty="0"/>
              <a:t>Responsibility of the user</a:t>
            </a:r>
          </a:p>
          <a:p>
            <a:pPr lvl="1"/>
            <a:r>
              <a:rPr lang="en-US" dirty="0"/>
              <a:t>Better security for the message in transit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366C92-76A5-4B9C-8073-4E935BDFEFF3}"/>
              </a:ext>
            </a:extLst>
          </p:cNvPr>
          <p:cNvGrpSpPr/>
          <p:nvPr/>
        </p:nvGrpSpPr>
        <p:grpSpPr>
          <a:xfrm>
            <a:off x="7391400" y="1810316"/>
            <a:ext cx="4191000" cy="4590485"/>
            <a:chOff x="8305800" y="2209801"/>
            <a:chExt cx="3505200" cy="3839315"/>
          </a:xfrm>
        </p:grpSpPr>
        <p:pic>
          <p:nvPicPr>
            <p:cNvPr id="4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22821" y="2209801"/>
              <a:ext cx="3359150" cy="18204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05800" y="4114800"/>
              <a:ext cx="3505200" cy="19343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0415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Virtual private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125176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Encryption that allows people in a public network to communicate securely with a private network creates a virtual private network (VPN)</a:t>
            </a:r>
          </a:p>
          <a:p>
            <a:r>
              <a:rPr lang="en-US" dirty="0"/>
              <a:t>A user's system negotiates a key with a firewall that guards a private network</a:t>
            </a:r>
          </a:p>
          <a:p>
            <a:pPr lvl="1"/>
            <a:r>
              <a:rPr lang="en-US" dirty="0"/>
              <a:t>Communication takes place in a tunnel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053" y="3900369"/>
            <a:ext cx="6141893" cy="2792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24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 we discussed before, the big problem with public keys is making sure you get the right one</a:t>
            </a:r>
          </a:p>
          <a:p>
            <a:r>
              <a:rPr lang="en-US" b="1" dirty="0"/>
              <a:t>Public key infrastructure</a:t>
            </a:r>
            <a:r>
              <a:rPr lang="en-US" dirty="0"/>
              <a:t> (</a:t>
            </a:r>
            <a:r>
              <a:rPr lang="en-US" b="1" dirty="0"/>
              <a:t>PKI</a:t>
            </a:r>
            <a:r>
              <a:rPr lang="en-US" dirty="0"/>
              <a:t>) is the solution to this problem</a:t>
            </a:r>
          </a:p>
          <a:p>
            <a:r>
              <a:rPr lang="en-US" dirty="0"/>
              <a:t>A PKI sets up </a:t>
            </a:r>
            <a:r>
              <a:rPr lang="en-US" b="1" dirty="0"/>
              <a:t>certificate authorities</a:t>
            </a:r>
            <a:r>
              <a:rPr lang="en-US" dirty="0"/>
              <a:t> who certify that keys belong to who they're supposed to</a:t>
            </a:r>
          </a:p>
          <a:p>
            <a:r>
              <a:rPr lang="en-US" dirty="0"/>
              <a:t>Their jobs include:</a:t>
            </a:r>
          </a:p>
          <a:p>
            <a:pPr lvl="1"/>
            <a:r>
              <a:rPr lang="en-US" dirty="0"/>
              <a:t>Managing public key certificates</a:t>
            </a:r>
          </a:p>
          <a:p>
            <a:pPr lvl="1"/>
            <a:r>
              <a:rPr lang="en-US" dirty="0"/>
              <a:t>Issuing certificates that connect a user to a key</a:t>
            </a:r>
          </a:p>
          <a:p>
            <a:pPr lvl="1"/>
            <a:r>
              <a:rPr lang="en-US" dirty="0"/>
              <a:t>Scheduling certificate expiration</a:t>
            </a:r>
          </a:p>
          <a:p>
            <a:pPr lvl="1"/>
            <a:r>
              <a:rPr lang="en-US" dirty="0"/>
              <a:t>Publishing certificate revocation lists</a:t>
            </a:r>
          </a:p>
        </p:txBody>
      </p:sp>
    </p:spTree>
    <p:extLst>
      <p:ext uri="{BB962C8B-B14F-4D97-AF65-F5344CB8AC3E}">
        <p14:creationId xmlns:p14="http://schemas.microsoft.com/office/powerpoint/2010/main" val="614747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Network reconnaissance</a:t>
            </a:r>
          </a:p>
          <a:p>
            <a:r>
              <a:rPr lang="en-US" dirty="0"/>
              <a:t>Eavesdropping</a:t>
            </a:r>
          </a:p>
          <a:p>
            <a:r>
              <a:rPr lang="en-US" dirty="0"/>
              <a:t>Wireless vulnerabilities</a:t>
            </a:r>
          </a:p>
          <a:p>
            <a:r>
              <a:rPr lang="en-US"/>
              <a:t>Started denial </a:t>
            </a:r>
            <a:r>
              <a:rPr lang="en-US" dirty="0"/>
              <a:t>of service attacks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Secure 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SSH</a:t>
            </a:r>
            <a:r>
              <a:rPr lang="en-US" dirty="0"/>
              <a:t> (secure shell) is a protocol for encrypted communication between computers</a:t>
            </a:r>
          </a:p>
          <a:p>
            <a:pPr lvl="1"/>
            <a:r>
              <a:rPr lang="en-US" dirty="0"/>
              <a:t>Designed for Unix/Linux, but available on Windows</a:t>
            </a:r>
          </a:p>
          <a:p>
            <a:pPr lvl="1"/>
            <a:r>
              <a:rPr lang="en-US" dirty="0"/>
              <a:t>Telnet, rlogin, and </a:t>
            </a:r>
            <a:r>
              <a:rPr lang="en-US" dirty="0" err="1"/>
              <a:t>rsh</a:t>
            </a:r>
            <a:r>
              <a:rPr lang="en-US" dirty="0"/>
              <a:t> should be replaced by SSH</a:t>
            </a:r>
          </a:p>
          <a:p>
            <a:pPr lvl="1"/>
            <a:r>
              <a:rPr lang="en-US" dirty="0"/>
              <a:t>Negotiates symmetric key encryption usually using public key encryption, similar to Project 2</a:t>
            </a:r>
          </a:p>
          <a:p>
            <a:r>
              <a:rPr lang="en-US" b="1" dirty="0"/>
              <a:t>TLS</a:t>
            </a:r>
            <a:r>
              <a:rPr lang="en-US" dirty="0"/>
              <a:t> (</a:t>
            </a:r>
            <a:r>
              <a:rPr lang="en-US" b="1" dirty="0"/>
              <a:t>transport layer security</a:t>
            </a:r>
            <a:r>
              <a:rPr lang="en-US" dirty="0"/>
              <a:t>) creates a secure session (golden lock) between a web browser and a web server</a:t>
            </a:r>
          </a:p>
        </p:txBody>
      </p:sp>
    </p:spTree>
    <p:extLst>
      <p:ext uri="{BB962C8B-B14F-4D97-AF65-F5344CB8AC3E}">
        <p14:creationId xmlns:p14="http://schemas.microsoft.com/office/powerpoint/2010/main" val="229597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Onion routing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With link and end-to-end encryption, the data is encrypted, but the addresses are not</a:t>
            </a:r>
          </a:p>
          <a:p>
            <a:r>
              <a:rPr lang="en-US" b="1" dirty="0"/>
              <a:t>Onion routing</a:t>
            </a:r>
            <a:r>
              <a:rPr lang="en-US" dirty="0"/>
              <a:t> uses forwarding hosts where only the first host knows where the data came from and only the last host knows where the data is going</a:t>
            </a:r>
          </a:p>
          <a:p>
            <a:pPr lvl="1"/>
            <a:r>
              <a:rPr lang="en-US" dirty="0"/>
              <a:t>It uses public key cryptography to work</a:t>
            </a:r>
          </a:p>
          <a:p>
            <a:r>
              <a:rPr lang="en-US" dirty="0"/>
              <a:t>It's inefficient, but traffic analysis is nearly impossible</a:t>
            </a:r>
          </a:p>
          <a:p>
            <a:r>
              <a:rPr lang="en-US" dirty="0"/>
              <a:t>Tor is a system developed to do onion routing</a:t>
            </a:r>
          </a:p>
          <a:p>
            <a:r>
              <a:rPr lang="en-US" dirty="0"/>
              <a:t>Such systems allow bad guys to keep their communications untraceable as well</a:t>
            </a:r>
          </a:p>
        </p:txBody>
      </p:sp>
    </p:spTree>
    <p:extLst>
      <p:ext uri="{BB962C8B-B14F-4D97-AF65-F5344CB8AC3E}">
        <p14:creationId xmlns:p14="http://schemas.microsoft.com/office/powerpoint/2010/main" val="382058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161553"/>
            <a:ext cx="4861133" cy="3852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IPSec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400800" cy="4625609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/>
              <a:t>IPSec</a:t>
            </a:r>
            <a:r>
              <a:rPr lang="en-US" dirty="0"/>
              <a:t> (</a:t>
            </a:r>
            <a:r>
              <a:rPr lang="en-US" b="1" dirty="0"/>
              <a:t>IP Security Protocol Suite</a:t>
            </a:r>
            <a:r>
              <a:rPr lang="en-US" dirty="0"/>
              <a:t>) is a group of protocols designed to provide security for general IP communication</a:t>
            </a:r>
          </a:p>
          <a:p>
            <a:r>
              <a:rPr lang="en-US" dirty="0"/>
              <a:t>There is an </a:t>
            </a:r>
            <a:r>
              <a:rPr lang="en-US" b="1" dirty="0"/>
              <a:t>Authentication Header</a:t>
            </a:r>
            <a:r>
              <a:rPr lang="en-US" dirty="0"/>
              <a:t> (</a:t>
            </a:r>
            <a:r>
              <a:rPr lang="en-US" b="1" dirty="0"/>
              <a:t>AH</a:t>
            </a:r>
            <a:r>
              <a:rPr lang="en-US" dirty="0"/>
              <a:t>) mode that provides authentication and integrity by supplying a cryptographic hash of the message and its addresses</a:t>
            </a:r>
          </a:p>
          <a:p>
            <a:r>
              <a:rPr lang="en-US" dirty="0"/>
              <a:t>There is an </a:t>
            </a:r>
            <a:r>
              <a:rPr lang="en-US" b="1" dirty="0"/>
              <a:t>Encapsulated Security Payload </a:t>
            </a:r>
            <a:r>
              <a:rPr lang="en-US" dirty="0"/>
              <a:t>(</a:t>
            </a:r>
            <a:r>
              <a:rPr lang="en-US" b="1" dirty="0"/>
              <a:t>ESP</a:t>
            </a:r>
            <a:r>
              <a:rPr lang="en-US" dirty="0"/>
              <a:t>) mode that can provide encryption, authentication, or both</a:t>
            </a:r>
          </a:p>
          <a:p>
            <a:r>
              <a:rPr lang="en-US" dirty="0"/>
              <a:t>In </a:t>
            </a:r>
            <a:r>
              <a:rPr lang="en-US" b="1" dirty="0"/>
              <a:t>transport mode</a:t>
            </a:r>
            <a:r>
              <a:rPr lang="en-US" dirty="0"/>
              <a:t>, </a:t>
            </a:r>
            <a:r>
              <a:rPr lang="en-US" dirty="0" err="1"/>
              <a:t>IPSec</a:t>
            </a:r>
            <a:r>
              <a:rPr lang="en-US" dirty="0"/>
              <a:t> encrypts only the payload of the packet</a:t>
            </a:r>
          </a:p>
          <a:p>
            <a:r>
              <a:rPr lang="en-US" dirty="0"/>
              <a:t>In </a:t>
            </a:r>
            <a:r>
              <a:rPr lang="en-US" b="1" dirty="0"/>
              <a:t>tunnel mode</a:t>
            </a:r>
            <a:r>
              <a:rPr lang="en-US" dirty="0"/>
              <a:t>, </a:t>
            </a:r>
            <a:r>
              <a:rPr lang="en-US" dirty="0" err="1"/>
              <a:t>IPSec</a:t>
            </a:r>
            <a:r>
              <a:rPr lang="en-US" dirty="0"/>
              <a:t> encrypts the entire packet and puts it inside of another packet, hiding its final destination inside of a private network</a:t>
            </a:r>
          </a:p>
        </p:txBody>
      </p:sp>
    </p:spTree>
    <p:extLst>
      <p:ext uri="{BB962C8B-B14F-4D97-AF65-F5344CB8AC3E}">
        <p14:creationId xmlns:p14="http://schemas.microsoft.com/office/powerpoint/2010/main" val="202994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Encryption helps protect integrity from malicious attackers</a:t>
            </a:r>
          </a:p>
          <a:p>
            <a:r>
              <a:rPr lang="en-US" dirty="0"/>
              <a:t>Error correcting codes (like parity checks) can help prevent non-malicious problems with integrity</a:t>
            </a:r>
          </a:p>
          <a:p>
            <a:r>
              <a:rPr lang="en-US" dirty="0"/>
              <a:t>Cryptographic checksums (AKA cryptographic hash digests) protect from both malicious and non-malicious threats to integrity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93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057400"/>
            <a:ext cx="5105400" cy="3871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705600" cy="462560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Who are you talking to?  Passwords can be stolen</a:t>
            </a:r>
          </a:p>
          <a:p>
            <a:r>
              <a:rPr lang="en-US" b="1" dirty="0"/>
              <a:t>One-time passwords</a:t>
            </a:r>
            <a:r>
              <a:rPr lang="en-US" dirty="0"/>
              <a:t> prevent the problem of stolen passwords</a:t>
            </a:r>
          </a:p>
          <a:p>
            <a:pPr lvl="1"/>
            <a:r>
              <a:rPr lang="en-US" dirty="0"/>
              <a:t>RSA </a:t>
            </a:r>
            <a:r>
              <a:rPr lang="en-US" dirty="0" err="1"/>
              <a:t>SecurIDs</a:t>
            </a:r>
            <a:r>
              <a:rPr lang="en-US" dirty="0"/>
              <a:t> and other password tokens generate one-time passwords</a:t>
            </a:r>
          </a:p>
          <a:p>
            <a:r>
              <a:rPr lang="en-US" b="1" dirty="0"/>
              <a:t>Challenge-response systems</a:t>
            </a:r>
            <a:r>
              <a:rPr lang="en-US" dirty="0"/>
              <a:t> serve a similar role</a:t>
            </a:r>
          </a:p>
          <a:p>
            <a:r>
              <a:rPr lang="en-US" b="1" dirty="0"/>
              <a:t>Kerberos</a:t>
            </a:r>
            <a:r>
              <a:rPr lang="en-US" dirty="0"/>
              <a:t> is a system designed at MIT</a:t>
            </a:r>
          </a:p>
          <a:p>
            <a:pPr lvl="1"/>
            <a:r>
              <a:rPr lang="en-US" dirty="0"/>
              <a:t>Users interact with an authentication server who authenticates them</a:t>
            </a:r>
          </a:p>
          <a:p>
            <a:pPr lvl="1"/>
            <a:r>
              <a:rPr lang="en-US" dirty="0"/>
              <a:t>They get a ticket to access a file from a ticket granting server</a:t>
            </a:r>
          </a:p>
          <a:p>
            <a:pPr lvl="1"/>
            <a:r>
              <a:rPr lang="en-US" dirty="0"/>
              <a:t>The ticket lets you use a file</a:t>
            </a:r>
          </a:p>
          <a:p>
            <a:pPr lvl="1"/>
            <a:r>
              <a:rPr lang="en-US" dirty="0"/>
              <a:t>Everything is time-stamped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25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controls on routers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Routers want to block packet floods from affecting the servers behind the router</a:t>
            </a:r>
          </a:p>
          <a:p>
            <a:r>
              <a:rPr lang="en-US" dirty="0"/>
              <a:t>We can have ACLs that list all the legal (or all the illegal) hosts that can send (or are not allowed to send) packets into the network</a:t>
            </a:r>
          </a:p>
          <a:p>
            <a:r>
              <a:rPr lang="en-US" dirty="0"/>
              <a:t>But, checking packets against ACLs slows down the system, making the router easier to flood</a:t>
            </a:r>
          </a:p>
          <a:p>
            <a:r>
              <a:rPr lang="en-US" dirty="0"/>
              <a:t>Since it is possible to forge source addresses, the ACLs might not correctly block the packets</a:t>
            </a:r>
          </a:p>
        </p:txBody>
      </p:sp>
    </p:spTree>
    <p:extLst>
      <p:ext uri="{BB962C8B-B14F-4D97-AF65-F5344CB8AC3E}">
        <p14:creationId xmlns:p14="http://schemas.microsoft.com/office/powerpoint/2010/main" val="12654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sz="4500" dirty="0"/>
              <a:t>Firewalls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821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dirty="0"/>
              <a:t>Firewalls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firewall filters traffic between an inside network and an outside network</a:t>
            </a:r>
          </a:p>
          <a:p>
            <a:pPr lvl="1"/>
            <a:r>
              <a:rPr lang="en-US" dirty="0"/>
              <a:t>The inside is more trusted and needs to be protected from the outside</a:t>
            </a:r>
          </a:p>
          <a:p>
            <a:r>
              <a:rPr lang="en-US" dirty="0"/>
              <a:t>Kinds of firewalls:</a:t>
            </a:r>
          </a:p>
          <a:p>
            <a:pPr lvl="1"/>
            <a:r>
              <a:rPr lang="en-US" dirty="0"/>
              <a:t>Packet filtering gateway or screening routers</a:t>
            </a:r>
          </a:p>
          <a:p>
            <a:pPr lvl="1"/>
            <a:r>
              <a:rPr lang="en-US" dirty="0" err="1"/>
              <a:t>Stateful</a:t>
            </a:r>
            <a:r>
              <a:rPr lang="en-US" dirty="0"/>
              <a:t> inspection firewalls</a:t>
            </a:r>
          </a:p>
          <a:p>
            <a:pPr lvl="1"/>
            <a:r>
              <a:rPr lang="en-US" dirty="0"/>
              <a:t>Application proxies</a:t>
            </a:r>
          </a:p>
          <a:p>
            <a:pPr lvl="1"/>
            <a:r>
              <a:rPr lang="en-US" dirty="0"/>
              <a:t>Guards</a:t>
            </a:r>
          </a:p>
          <a:p>
            <a:pPr lvl="1"/>
            <a:r>
              <a:rPr lang="en-US" dirty="0"/>
              <a:t>Personal firewalls</a:t>
            </a:r>
          </a:p>
        </p:txBody>
      </p:sp>
    </p:spTree>
    <p:extLst>
      <p:ext uri="{BB962C8B-B14F-4D97-AF65-F5344CB8AC3E}">
        <p14:creationId xmlns:p14="http://schemas.microsoft.com/office/powerpoint/2010/main" val="94584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819" y="3886200"/>
            <a:ext cx="5792361" cy="272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filtering gateway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896600" cy="2644409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Packet filtering gateways are simple</a:t>
            </a:r>
          </a:p>
          <a:p>
            <a:r>
              <a:rPr lang="en-US" dirty="0"/>
              <a:t>They only allow certain packets to get by</a:t>
            </a:r>
          </a:p>
          <a:p>
            <a:pPr lvl="1"/>
            <a:r>
              <a:rPr lang="en-US" dirty="0"/>
              <a:t>Based on source or destination address</a:t>
            </a:r>
          </a:p>
          <a:p>
            <a:pPr lvl="1"/>
            <a:r>
              <a:rPr lang="en-US" dirty="0"/>
              <a:t>Based on protocol (HTTP on port 80, for example)</a:t>
            </a:r>
          </a:p>
          <a:p>
            <a:r>
              <a:rPr lang="en-US" dirty="0"/>
              <a:t>A packet filter can be used in combination with other firewalls</a:t>
            </a:r>
          </a:p>
          <a:p>
            <a:pPr lvl="1"/>
            <a:r>
              <a:rPr lang="en-US" dirty="0"/>
              <a:t>The packet filter can remove a lot of traffic so that a more complex firewall has to worry about checking fewer packets</a:t>
            </a:r>
          </a:p>
          <a:p>
            <a:r>
              <a:rPr lang="en-US" dirty="0"/>
              <a:t>Packet filters ignore the data inside the packets</a:t>
            </a:r>
          </a:p>
          <a:p>
            <a:pPr lvl="1"/>
            <a:r>
              <a:rPr lang="en-US" dirty="0"/>
              <a:t>They only use the addresses and port numbers </a:t>
            </a:r>
          </a:p>
        </p:txBody>
      </p:sp>
    </p:spTree>
    <p:extLst>
      <p:ext uri="{BB962C8B-B14F-4D97-AF65-F5344CB8AC3E}">
        <p14:creationId xmlns:p14="http://schemas.microsoft.com/office/powerpoint/2010/main" val="33909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Stateful</a:t>
            </a:r>
            <a:r>
              <a:rPr lang="en-US" dirty="0"/>
              <a:t> inspection firewall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 err="1"/>
              <a:t>stateful</a:t>
            </a:r>
            <a:r>
              <a:rPr lang="en-US" b="1" dirty="0"/>
              <a:t> inspection firewall</a:t>
            </a:r>
            <a:r>
              <a:rPr lang="en-US" dirty="0"/>
              <a:t> keeps track of data inside of packets</a:t>
            </a:r>
          </a:p>
          <a:p>
            <a:r>
              <a:rPr lang="en-US" dirty="0"/>
              <a:t>For example, if a host inside the firewall initiates a TCP connection with a host outside, a </a:t>
            </a:r>
            <a:r>
              <a:rPr lang="en-US" dirty="0" err="1"/>
              <a:t>stateful</a:t>
            </a:r>
            <a:r>
              <a:rPr lang="en-US" dirty="0"/>
              <a:t> inspection firewall can remember this and let only that particular outside host’s packets in</a:t>
            </a:r>
          </a:p>
        </p:txBody>
      </p:sp>
    </p:spTree>
    <p:extLst>
      <p:ext uri="{BB962C8B-B14F-4D97-AF65-F5344CB8AC3E}">
        <p14:creationId xmlns:p14="http://schemas.microsoft.com/office/powerpoint/2010/main" val="68392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proxies and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An </a:t>
            </a:r>
            <a:r>
              <a:rPr lang="en-US" b="1" dirty="0"/>
              <a:t>application proxy gateway</a:t>
            </a:r>
            <a:r>
              <a:rPr lang="en-US" dirty="0"/>
              <a:t> (or </a:t>
            </a:r>
            <a:r>
              <a:rPr lang="en-US" b="1" dirty="0"/>
              <a:t>bastion host</a:t>
            </a:r>
            <a:r>
              <a:rPr lang="en-US" dirty="0"/>
              <a:t>) appears to function like a host running a particular application</a:t>
            </a:r>
          </a:p>
          <a:p>
            <a:r>
              <a:rPr lang="en-US" dirty="0"/>
              <a:t>The outside world sends date to the application proxy’s IP address</a:t>
            </a:r>
          </a:p>
          <a:p>
            <a:r>
              <a:rPr lang="en-US" dirty="0"/>
              <a:t>The application proxy changes the addresses and forwards the data on to the real server</a:t>
            </a:r>
          </a:p>
          <a:p>
            <a:r>
              <a:rPr lang="en-US" dirty="0"/>
              <a:t>Only appropriate requests and responses are allowed through</a:t>
            </a:r>
          </a:p>
          <a:p>
            <a:r>
              <a:rPr lang="en-US" dirty="0"/>
              <a:t>All accesses can also be logged</a:t>
            </a:r>
          </a:p>
          <a:p>
            <a:r>
              <a:rPr lang="en-US" dirty="0"/>
              <a:t>A </a:t>
            </a:r>
            <a:r>
              <a:rPr lang="en-US" b="1" dirty="0"/>
              <a:t>guard</a:t>
            </a:r>
            <a:r>
              <a:rPr lang="en-US" dirty="0"/>
              <a:t> is really the same thing, just with more functionality</a:t>
            </a:r>
          </a:p>
          <a:p>
            <a:pPr lvl="1"/>
            <a:r>
              <a:rPr lang="en-US" dirty="0"/>
              <a:t>For example, a guard might reassemble a file and run it through a virus scanner</a:t>
            </a:r>
          </a:p>
        </p:txBody>
      </p:sp>
    </p:spTree>
    <p:extLst>
      <p:ext uri="{BB962C8B-B14F-4D97-AF65-F5344CB8AC3E}">
        <p14:creationId xmlns:p14="http://schemas.microsoft.com/office/powerpoint/2010/main" val="373677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firewalls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personal firewall</a:t>
            </a:r>
            <a:r>
              <a:rPr lang="en-US" dirty="0"/>
              <a:t> is software that runs on a workstation</a:t>
            </a:r>
          </a:p>
          <a:p>
            <a:r>
              <a:rPr lang="en-US" dirty="0"/>
              <a:t>These firewalls can give additional protection</a:t>
            </a:r>
          </a:p>
          <a:p>
            <a:r>
              <a:rPr lang="en-US" dirty="0"/>
              <a:t>The user and OS can have very fine grained control over what kind of connections can be made and what kind of applications can send and receive data</a:t>
            </a:r>
          </a:p>
        </p:txBody>
      </p:sp>
    </p:spTree>
    <p:extLst>
      <p:ext uri="{BB962C8B-B14F-4D97-AF65-F5344CB8AC3E}">
        <p14:creationId xmlns:p14="http://schemas.microsoft.com/office/powerpoint/2010/main" val="55204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address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Firewalls generally do </a:t>
            </a:r>
            <a:r>
              <a:rPr lang="en-US" b="1" dirty="0"/>
              <a:t>network address translation (NAT)</a:t>
            </a:r>
          </a:p>
          <a:p>
            <a:r>
              <a:rPr lang="en-US" dirty="0"/>
              <a:t>Outsiders direct all traffic to the firewall</a:t>
            </a:r>
          </a:p>
          <a:p>
            <a:r>
              <a:rPr lang="en-US" dirty="0"/>
              <a:t>The firewall keeps track of which internal host is sending traffic on a particular port</a:t>
            </a:r>
          </a:p>
          <a:p>
            <a:r>
              <a:rPr lang="en-US" dirty="0"/>
              <a:t>Thus, outsiders don't even know which machines or addresses exist behind the firewall</a:t>
            </a:r>
          </a:p>
        </p:txBody>
      </p:sp>
    </p:spTree>
    <p:extLst>
      <p:ext uri="{BB962C8B-B14F-4D97-AF65-F5344CB8AC3E}">
        <p14:creationId xmlns:p14="http://schemas.microsoft.com/office/powerpoint/2010/main" val="316169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/>
          <a:lstStyle/>
          <a:p>
            <a:r>
              <a:rPr lang="en-US"/>
              <a:t>Intrusion detection</a:t>
            </a:r>
          </a:p>
          <a:p>
            <a:r>
              <a:rPr lang="en-US" dirty="0"/>
              <a:t>Database background</a:t>
            </a:r>
          </a:p>
          <a:p>
            <a:r>
              <a:rPr lang="en-US" dirty="0"/>
              <a:t>Security requirements of databases</a:t>
            </a:r>
          </a:p>
          <a:p>
            <a:r>
              <a:rPr lang="en-US" dirty="0"/>
              <a:t>Database reliability and integrity</a:t>
            </a:r>
          </a:p>
          <a:p>
            <a:r>
              <a:rPr lang="en-US" dirty="0"/>
              <a:t>Aidan Kent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Reading Sections 7.1 through 7.3</a:t>
            </a:r>
          </a:p>
          <a:p>
            <a:r>
              <a:rPr lang="en-US" dirty="0"/>
              <a:t>Form teams for Project 3</a:t>
            </a:r>
          </a:p>
          <a:p>
            <a:pPr lvl="1"/>
            <a:r>
              <a:rPr lang="en-US" dirty="0"/>
              <a:t>I need the name of the leader</a:t>
            </a:r>
          </a:p>
          <a:p>
            <a:pPr lvl="1"/>
            <a:r>
              <a:rPr lang="en-US" dirty="0"/>
              <a:t>You will need to create passwords and secret messages for </a:t>
            </a:r>
            <a:r>
              <a:rPr lang="en-US" b="1" dirty="0"/>
              <a:t>every </a:t>
            </a:r>
            <a:r>
              <a:rPr lang="en-US" dirty="0"/>
              <a:t>team in class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28448-3949-4EE1-A26E-A89E482BE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Colm</a:t>
            </a:r>
            <a:r>
              <a:rPr lang="en-US" dirty="0"/>
              <a:t> </a:t>
            </a:r>
            <a:r>
              <a:rPr lang="en-US" dirty="0" err="1"/>
              <a:t>Oneacre</a:t>
            </a:r>
            <a:r>
              <a:rPr lang="en-US" dirty="0"/>
              <a:t>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A1F7-F81A-4BB0-8965-C002D022C2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96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Denial of Service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34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Denial of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Networks are one of the best places to launch an attack on availability</a:t>
            </a:r>
          </a:p>
          <a:p>
            <a:r>
              <a:rPr lang="en-US" dirty="0"/>
              <a:t>In this setting, these are usually called </a:t>
            </a:r>
            <a:r>
              <a:rPr lang="en-US" b="1" dirty="0"/>
              <a:t>denial of service</a:t>
            </a:r>
            <a:r>
              <a:rPr lang="en-US" dirty="0"/>
              <a:t> (</a:t>
            </a:r>
            <a:r>
              <a:rPr lang="en-US" dirty="0" err="1"/>
              <a:t>DoS</a:t>
            </a:r>
            <a:r>
              <a:rPr lang="en-US" dirty="0"/>
              <a:t>) attacks</a:t>
            </a:r>
          </a:p>
          <a:p>
            <a:r>
              <a:rPr lang="en-US" dirty="0" err="1"/>
              <a:t>DoS</a:t>
            </a:r>
            <a:r>
              <a:rPr lang="en-US" dirty="0"/>
              <a:t> attacks are very hard to avoid</a:t>
            </a:r>
          </a:p>
        </p:txBody>
      </p:sp>
    </p:spTree>
    <p:extLst>
      <p:ext uri="{BB962C8B-B14F-4D97-AF65-F5344CB8AC3E}">
        <p14:creationId xmlns:p14="http://schemas.microsoft.com/office/powerpoint/2010/main" val="23432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make </a:t>
            </a:r>
            <a:r>
              <a:rPr lang="en-US" dirty="0" err="1"/>
              <a:t>DoS</a:t>
            </a:r>
            <a:r>
              <a:rPr lang="en-US" dirty="0"/>
              <a:t> happen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Flooding overloads capacity</a:t>
            </a:r>
          </a:p>
          <a:p>
            <a:pPr lvl="1"/>
            <a:r>
              <a:rPr lang="en-US" dirty="0"/>
              <a:t>Ask for too many connections</a:t>
            </a:r>
          </a:p>
          <a:p>
            <a:pPr lvl="1"/>
            <a:r>
              <a:rPr lang="en-US" dirty="0"/>
              <a:t>Request too many of some other service</a:t>
            </a:r>
          </a:p>
          <a:p>
            <a:r>
              <a:rPr lang="en-US" dirty="0"/>
              <a:t>Blocking access</a:t>
            </a:r>
          </a:p>
          <a:p>
            <a:pPr lvl="1"/>
            <a:r>
              <a:rPr lang="en-US" dirty="0"/>
              <a:t>Crash an application</a:t>
            </a:r>
          </a:p>
          <a:p>
            <a:pPr lvl="1"/>
            <a:r>
              <a:rPr lang="en-US" dirty="0"/>
              <a:t>Interfere with network routing protocols</a:t>
            </a:r>
          </a:p>
          <a:p>
            <a:r>
              <a:rPr lang="en-US" dirty="0"/>
              <a:t>Access failure</a:t>
            </a:r>
          </a:p>
          <a:p>
            <a:pPr lvl="1"/>
            <a:r>
              <a:rPr lang="en-US" dirty="0"/>
              <a:t>Hardware or software fails</a:t>
            </a:r>
          </a:p>
        </p:txBody>
      </p:sp>
    </p:spTree>
    <p:extLst>
      <p:ext uri="{BB962C8B-B14F-4D97-AF65-F5344CB8AC3E}">
        <p14:creationId xmlns:p14="http://schemas.microsoft.com/office/powerpoint/2010/main" val="138409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SYN flood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10160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TCP is built on a three-way handshake</a:t>
            </a:r>
          </a:p>
          <a:p>
            <a:pPr lvl="1"/>
            <a:r>
              <a:rPr lang="en-US" dirty="0"/>
              <a:t>Client requests a connection by sending a </a:t>
            </a:r>
            <a:r>
              <a:rPr lang="en-US" b="1" dirty="0"/>
              <a:t>SYN</a:t>
            </a:r>
            <a:r>
              <a:rPr lang="en-US" dirty="0"/>
              <a:t> packet</a:t>
            </a:r>
          </a:p>
          <a:p>
            <a:pPr lvl="1"/>
            <a:r>
              <a:rPr lang="en-US" dirty="0"/>
              <a:t>The server acknowledges the request by sending a </a:t>
            </a:r>
            <a:r>
              <a:rPr lang="en-US" b="1" dirty="0"/>
              <a:t>SYN-ACK</a:t>
            </a:r>
            <a:r>
              <a:rPr lang="en-US" dirty="0"/>
              <a:t> packet back</a:t>
            </a:r>
          </a:p>
          <a:p>
            <a:pPr lvl="1"/>
            <a:r>
              <a:rPr lang="en-US" dirty="0"/>
              <a:t>The client responds with an </a:t>
            </a:r>
            <a:r>
              <a:rPr lang="en-US" b="1" dirty="0"/>
              <a:t>ACK</a:t>
            </a:r>
            <a:r>
              <a:rPr lang="en-US" dirty="0"/>
              <a:t>, establishing the connection</a:t>
            </a:r>
          </a:p>
          <a:p>
            <a:r>
              <a:rPr lang="en-US" dirty="0"/>
              <a:t>An attacker can just keep sending </a:t>
            </a:r>
            <a:r>
              <a:rPr lang="en-US" b="1" dirty="0"/>
              <a:t>SYN</a:t>
            </a:r>
            <a:r>
              <a:rPr lang="en-US" dirty="0"/>
              <a:t> packets</a:t>
            </a:r>
          </a:p>
          <a:p>
            <a:r>
              <a:rPr lang="en-US" dirty="0"/>
              <a:t>The server will allocate some resources, wait for the </a:t>
            </a:r>
            <a:r>
              <a:rPr lang="en-US" b="1" dirty="0"/>
              <a:t>ACK</a:t>
            </a:r>
            <a:r>
              <a:rPr lang="en-US" dirty="0"/>
              <a:t>, and never get it</a:t>
            </a:r>
          </a:p>
          <a:p>
            <a:r>
              <a:rPr lang="en-US" dirty="0"/>
              <a:t>A clever attacker will spoof at least his own IP so that the </a:t>
            </a:r>
            <a:r>
              <a:rPr lang="en-US" b="1" dirty="0"/>
              <a:t>SYN-ACK</a:t>
            </a:r>
            <a:r>
              <a:rPr lang="en-US" dirty="0"/>
              <a:t> is sent elsewhere</a:t>
            </a:r>
          </a:p>
          <a:p>
            <a:r>
              <a:rPr lang="en-US" dirty="0"/>
              <a:t>A more sophisticated attacker will spoof many different IP addresses (or have many bots in a botnet) sending all these </a:t>
            </a:r>
            <a:r>
              <a:rPr lang="en-US" b="1" dirty="0"/>
              <a:t>SYN</a:t>
            </a:r>
            <a:r>
              <a:rPr lang="en-US" dirty="0"/>
              <a:t>'s</a:t>
            </a: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684" y="4648200"/>
            <a:ext cx="6358631" cy="178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98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3310</TotalTime>
  <Words>1751</Words>
  <Application>Microsoft Office PowerPoint</Application>
  <PresentationFormat>Widescreen</PresentationFormat>
  <Paragraphs>238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3</vt:lpstr>
      <vt:lpstr>Colm Oneacre Presents</vt:lpstr>
      <vt:lpstr>Denial of Service</vt:lpstr>
      <vt:lpstr>Denial of service</vt:lpstr>
      <vt:lpstr>Ways to make DoS happen</vt:lpstr>
      <vt:lpstr>SYN flood</vt:lpstr>
      <vt:lpstr>Other denial of service attacks</vt:lpstr>
      <vt:lpstr>Distributed denial of service</vt:lpstr>
      <vt:lpstr>Stopping DDoS attacks</vt:lpstr>
      <vt:lpstr>DNS attacks</vt:lpstr>
      <vt:lpstr>Summary of vulnerabilities</vt:lpstr>
      <vt:lpstr>Network Security Controls</vt:lpstr>
      <vt:lpstr>Architecture</vt:lpstr>
      <vt:lpstr>Encryption</vt:lpstr>
      <vt:lpstr>Virtual private networks</vt:lpstr>
      <vt:lpstr>Public key infrastructure</vt:lpstr>
      <vt:lpstr>Secure protocols</vt:lpstr>
      <vt:lpstr>Onion routing</vt:lpstr>
      <vt:lpstr>IPSec</vt:lpstr>
      <vt:lpstr>Content integrity</vt:lpstr>
      <vt:lpstr>Strong authentication</vt:lpstr>
      <vt:lpstr>Access controls on routers</vt:lpstr>
      <vt:lpstr>Firewalls</vt:lpstr>
      <vt:lpstr>Firewalls</vt:lpstr>
      <vt:lpstr>Packet filtering gateway</vt:lpstr>
      <vt:lpstr>Stateful inspection firewall</vt:lpstr>
      <vt:lpstr>Application proxies and guards</vt:lpstr>
      <vt:lpstr>Personal firewalls</vt:lpstr>
      <vt:lpstr>Network address translation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415</cp:revision>
  <dcterms:created xsi:type="dcterms:W3CDTF">2009-08-24T20:26:10Z</dcterms:created>
  <dcterms:modified xsi:type="dcterms:W3CDTF">2025-10-20T18:41:22Z</dcterms:modified>
</cp:coreProperties>
</file>